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67" r:id="rId2"/>
  </p:sldMasterIdLst>
  <p:handoutMasterIdLst>
    <p:handoutMasterId r:id="rId12"/>
  </p:handoutMasterIdLst>
  <p:sldIdLst>
    <p:sldId id="256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761240-7CD2-4E78-9BC1-B59A4D9FD7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91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520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0280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 smtClean="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 smtClean="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altLang="en-US" sz="2400" smtClean="0">
                  <a:solidFill>
                    <a:srgbClr val="0033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3AF3A8-5A98-4E31-904B-F77D76A64672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85037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920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365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00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861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526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879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931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1B19C-E75E-4CD2-B8AD-B87BC6E3B57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489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6307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0AA21-CEB9-4534-9BD8-D0C6E0E6A64B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122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E29EB5-A650-4F61-A6FC-98B3E078D6E8}" type="slidenum">
              <a:rPr lang="en-US" altLang="en-US">
                <a:solidFill>
                  <a:srgbClr val="003300"/>
                </a:solidFill>
              </a:rPr>
              <a:pPr/>
              <a:t>‹#›</a:t>
            </a:fld>
            <a:endParaRPr lang="en-US" altLang="en-US">
              <a:solidFill>
                <a:srgbClr val="0033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80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A6240-FAC3-4BCF-A2F9-AE9818BD5CB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202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D8CB3-9852-48C6-A20D-84DE5A7857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7269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ECBF00-FB08-4D13-8316-934EE429820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2010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98449A-B036-4708-845D-48E0BDC69F9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C2114-5156-43D2-B83C-5AA6AFEDF62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3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0514E1-90E3-4A71-98CF-F1DB5DB833B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0779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D48BEB-B01D-4FAF-8E6E-E07EF9E14D8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0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27BD60A3-6CC3-41C8-A160-E5FA05BDF329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 smtClean="0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27BD60A3-6CC3-41C8-A160-E5FA05BDF329}" type="slidenum">
              <a:rPr lang="en-US" altLang="en-US" smtClean="0">
                <a:solidFill>
                  <a:srgbClr val="003300"/>
                </a:solidFill>
              </a:rPr>
              <a:pPr/>
              <a:t>‹#›</a:t>
            </a:fld>
            <a:endParaRPr lang="en-US" altLang="en-US" smtClean="0">
              <a:solidFill>
                <a:srgbClr val="0033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 smtClean="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 smtClean="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333300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33330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669900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333300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 smtClean="0">
                <a:solidFill>
                  <a:srgbClr val="0033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669900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mtClean="0">
                <a:solidFill>
                  <a:srgbClr val="669900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 smtClean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60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 </a:t>
            </a:r>
            <a:r>
              <a:rPr lang="en-US" altLang="en-US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llamo</a:t>
            </a: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_______________ </a:t>
            </a:r>
            <a:r>
              <a:rPr lang="en-US" altLang="en-US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Clase</a:t>
            </a:r>
            <a:r>
              <a:rPr lang="en-US" altLang="en-US" sz="32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sz="32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802</a:t>
            </a: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 </a:t>
            </a:r>
            <a:r>
              <a:rPr lang="en-US" altLang="en-US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fecha</a:t>
            </a: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en-US" sz="3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es</a:t>
            </a: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el </a:t>
            </a:r>
            <a:r>
              <a:rPr lang="en-US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31 </a:t>
            </a:r>
            <a:r>
              <a:rPr lang="en-US" alt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octubre</a:t>
            </a:r>
            <a:r>
              <a:rPr lang="en-US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del 2013</a:t>
            </a:r>
            <a:endParaRPr lang="en-US" alt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55626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0000"/>
                </a:solidFill>
              </a:rPr>
              <a:t>18: </a:t>
            </a:r>
            <a:r>
              <a:rPr lang="es-ES_tradnl" altLang="en-US" dirty="0"/>
              <a:t>¿Escuchas música en casa?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dirty="0" err="1"/>
              <a:t>Give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opposite</a:t>
            </a:r>
            <a:r>
              <a:rPr lang="es-ES_tradnl" altLang="en-US" dirty="0" smtClean="0"/>
              <a:t> &amp; </a:t>
            </a:r>
            <a:r>
              <a:rPr lang="es-ES_tradnl" altLang="en-US" dirty="0" err="1" smtClean="0"/>
              <a:t>write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Spanish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workd</a:t>
            </a:r>
            <a:r>
              <a:rPr lang="es-ES_tradnl" altLang="en-US" dirty="0" smtClean="0"/>
              <a:t> (10 total)</a:t>
            </a:r>
            <a:endParaRPr lang="es-ES_tradnl" alt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Nota buena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Fácil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ambicioso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serio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 smtClean="0"/>
              <a:t>interesante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3600" y="-95502"/>
            <a:ext cx="13181013" cy="741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228600" y="1066800"/>
            <a:ext cx="468550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FF0000"/>
                </a:solidFill>
              </a:rPr>
              <a:t>Después de las clases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271806" y="1066800"/>
            <a:ext cx="2468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i="1" dirty="0" err="1" smtClean="0">
                <a:solidFill>
                  <a:srgbClr val="800080"/>
                </a:solidFill>
                <a:latin typeface="Verdana" pitchFamily="34" charset="0"/>
              </a:rPr>
              <a:t>After</a:t>
            </a:r>
            <a:r>
              <a:rPr lang="es-ES_tradnl" altLang="en-US" sz="2800" i="1" dirty="0" smtClean="0">
                <a:solidFill>
                  <a:srgbClr val="800080"/>
                </a:solidFill>
                <a:latin typeface="Verdan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800080"/>
                </a:solidFill>
                <a:latin typeface="Verdana" pitchFamily="34" charset="0"/>
              </a:rPr>
              <a:t>classes</a:t>
            </a:r>
            <a:endParaRPr lang="es-ES_tradnl" altLang="en-US" sz="2800" i="1" dirty="0" smtClean="0">
              <a:solidFill>
                <a:srgbClr val="800080"/>
              </a:solidFill>
              <a:latin typeface="Verdana" pitchFamily="34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685800" y="1981200"/>
            <a:ext cx="2514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n-US" b="1" dirty="0" smtClean="0">
                <a:solidFill>
                  <a:srgbClr val="003300"/>
                </a:solidFill>
                <a:latin typeface="CAC Futura Casual" pitchFamily="2" charset="0"/>
              </a:rPr>
              <a:t>El bus escolar</a:t>
            </a:r>
            <a:endParaRPr lang="es-ES_tradnl" altLang="en-US" b="1" dirty="0">
              <a:solidFill>
                <a:srgbClr val="003300"/>
              </a:solidFill>
              <a:latin typeface="CAC Futura Casual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25294" y="2387025"/>
            <a:ext cx="4685506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0000FF"/>
                </a:solidFill>
              </a:rPr>
              <a:t>Después-</a:t>
            </a:r>
          </a:p>
          <a:p>
            <a:endParaRPr lang="es-ES_tradnl" sz="3200" b="1" dirty="0" smtClean="0">
              <a:solidFill>
                <a:srgbClr val="0000FF"/>
              </a:solidFill>
            </a:endParaRPr>
          </a:p>
          <a:p>
            <a:r>
              <a:rPr lang="es-ES_tradnl" sz="3200" b="1" dirty="0" smtClean="0">
                <a:solidFill>
                  <a:srgbClr val="0000FF"/>
                </a:solidFill>
              </a:rPr>
              <a:t>Lejos de-</a:t>
            </a:r>
          </a:p>
          <a:p>
            <a:endParaRPr lang="es-ES_tradnl" sz="3200" b="1" dirty="0" smtClean="0">
              <a:solidFill>
                <a:srgbClr val="0000FF"/>
              </a:solidFill>
            </a:endParaRPr>
          </a:p>
          <a:p>
            <a:r>
              <a:rPr lang="es-ES_tradnl" sz="3200" b="1" dirty="0" smtClean="0">
                <a:solidFill>
                  <a:srgbClr val="0000FF"/>
                </a:solidFill>
              </a:rPr>
              <a:t>Cerca de-</a:t>
            </a:r>
          </a:p>
          <a:p>
            <a:endParaRPr lang="es-ES_tradnl" sz="3200" b="1" dirty="0" smtClean="0">
              <a:solidFill>
                <a:srgbClr val="0000FF"/>
              </a:solidFill>
            </a:endParaRPr>
          </a:p>
          <a:p>
            <a:endParaRPr lang="es-ES_tradnl" sz="3200" b="1" dirty="0" smtClean="0">
              <a:solidFill>
                <a:srgbClr val="0000FF"/>
              </a:solidFill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7543800" y="23622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600" dirty="0" err="1" smtClean="0">
                <a:solidFill>
                  <a:srgbClr val="000000"/>
                </a:solidFill>
                <a:latin typeface="CAC Futura Casual" pitchFamily="2" charset="0"/>
              </a:rPr>
              <a:t>after</a:t>
            </a:r>
            <a:endParaRPr lang="es-ES_tradnl" altLang="en-US" sz="36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7391400" y="33528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Far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from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5" name="Rectangle 23"/>
          <p:cNvSpPr>
            <a:spLocks noChangeArrowheads="1"/>
          </p:cNvSpPr>
          <p:nvPr/>
        </p:nvSpPr>
        <p:spPr bwMode="auto">
          <a:xfrm>
            <a:off x="7416800" y="4343400"/>
            <a:ext cx="195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Close</a:t>
            </a:r>
            <a:r>
              <a:rPr lang="es-ES_tradnl" altLang="en-US" sz="3200" dirty="0" smtClean="0">
                <a:solidFill>
                  <a:srgbClr val="000000"/>
                </a:solidFill>
                <a:latin typeface="CAC Futura Casual" pitchFamily="2" charset="0"/>
              </a:rPr>
              <a:t> </a:t>
            </a:r>
            <a:r>
              <a:rPr lang="es-ES_tradnl" altLang="en-US" sz="3200" dirty="0" err="1" smtClean="0">
                <a:solidFill>
                  <a:srgbClr val="000000"/>
                </a:solidFill>
                <a:latin typeface="CAC Futura Casual" pitchFamily="2" charset="0"/>
              </a:rPr>
              <a:t>to</a:t>
            </a:r>
            <a:endParaRPr lang="es-ES_tradnl" altLang="en-US" sz="3200" dirty="0">
              <a:solidFill>
                <a:srgbClr val="000000"/>
              </a:solidFill>
              <a:latin typeface="CAC Futura Casual" pitchFamily="2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3352800" y="1981200"/>
            <a:ext cx="1955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 err="1" smtClean="0">
                <a:solidFill>
                  <a:srgbClr val="000000"/>
                </a:solidFill>
                <a:latin typeface="CAC Futura Casual" pitchFamily="2" charset="0"/>
              </a:rPr>
              <a:t>School</a:t>
            </a:r>
            <a:r>
              <a:rPr lang="es-ES_tradnl" altLang="en-US" sz="2800" dirty="0" smtClean="0">
                <a:solidFill>
                  <a:srgbClr val="000000"/>
                </a:solidFill>
                <a:latin typeface="CAC Futura Casual" pitchFamily="2" charset="0"/>
              </a:rPr>
              <a:t> bus</a:t>
            </a:r>
            <a:endParaRPr lang="es-ES_tradnl" altLang="en-US" sz="2800" dirty="0">
              <a:solidFill>
                <a:srgbClr val="000000"/>
              </a:solidFill>
              <a:latin typeface="CAC Futura Casual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77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-61688"/>
            <a:ext cx="12496800" cy="75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1676400"/>
            <a:ext cx="2057400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3300"/>
                </a:solidFill>
              </a:rPr>
              <a:t>La </a:t>
            </a:r>
            <a:r>
              <a:rPr lang="en-US" sz="2400" dirty="0" err="1" smtClean="0">
                <a:solidFill>
                  <a:srgbClr val="003300"/>
                </a:solidFill>
              </a:rPr>
              <a:t>Papeleria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6197600" y="1600200"/>
            <a:ext cx="2946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dirty="0" err="1" smtClean="0">
                <a:solidFill>
                  <a:srgbClr val="000000"/>
                </a:solidFill>
                <a:latin typeface="Arial"/>
              </a:rPr>
              <a:t>Stationary</a:t>
            </a:r>
            <a:r>
              <a:rPr lang="es-ES_tradnl" altLang="en-US" dirty="0" smtClean="0">
                <a:solidFill>
                  <a:srgbClr val="000000"/>
                </a:solidFill>
                <a:latin typeface="Arial"/>
              </a:rPr>
              <a:t> Store</a:t>
            </a:r>
            <a:endParaRPr lang="es-ES_tradnl" altLang="en-US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467600" y="3048000"/>
            <a:ext cx="533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49845" y="22860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by foot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648200" y="4114800"/>
            <a:ext cx="9906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8200" y="412646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first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433478" y="4038600"/>
            <a:ext cx="1262722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94517" y="40386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 store</a:t>
            </a:r>
          </a:p>
        </p:txBody>
      </p:sp>
    </p:spTree>
    <p:extLst>
      <p:ext uri="{BB962C8B-B14F-4D97-AF65-F5344CB8AC3E}">
        <p14:creationId xmlns:p14="http://schemas.microsoft.com/office/powerpoint/2010/main" val="31886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4175"/>
            <a:ext cx="7313612" cy="835025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Vocabulario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71650"/>
            <a:ext cx="264795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1" name="Line 5"/>
          <p:cNvSpPr>
            <a:spLocks noChangeShapeType="1"/>
          </p:cNvSpPr>
          <p:nvPr/>
        </p:nvSpPr>
        <p:spPr bwMode="auto">
          <a:xfrm flipH="1" flipV="1">
            <a:off x="1828800" y="1981200"/>
            <a:ext cx="152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792288"/>
            <a:ext cx="2590800" cy="217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698500" y="1554163"/>
            <a:ext cx="3187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La </a:t>
            </a:r>
            <a:r>
              <a:rPr lang="es-ES_tradnl" altLang="en-US" sz="2200" i="1" smtClean="0">
                <a:solidFill>
                  <a:srgbClr val="800080"/>
                </a:solidFill>
              </a:rPr>
              <a:t>(el)</a:t>
            </a:r>
            <a:r>
              <a:rPr lang="es-ES_tradnl" altLang="en-US" sz="2200" b="1" smtClean="0">
                <a:solidFill>
                  <a:srgbClr val="800080"/>
                </a:solidFill>
              </a:rPr>
              <a:t> empleada</a:t>
            </a:r>
            <a:r>
              <a:rPr lang="es-ES_tradnl" altLang="en-US" sz="2200" i="1" smtClean="0">
                <a:solidFill>
                  <a:srgbClr val="800080"/>
                </a:solidFill>
              </a:rPr>
              <a:t>(o)</a:t>
            </a:r>
            <a:endParaRPr lang="es-ES_tradnl" altLang="en-US" sz="2200" b="1" smtClean="0">
              <a:solidFill>
                <a:srgbClr val="800080"/>
              </a:solidFill>
            </a:endParaRP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>
            <a:off x="3657600" y="35814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819400" y="4068763"/>
            <a:ext cx="13716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La caja</a:t>
            </a:r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38" y="2292350"/>
            <a:ext cx="2100262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1600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334000" y="30480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La carpeta</a:t>
            </a:r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 flipH="1">
            <a:off x="6096000" y="25908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 flipH="1">
            <a:off x="6324600" y="32766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238125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685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El dinero</a:t>
            </a:r>
          </a:p>
        </p:txBody>
      </p:sp>
      <p:pic>
        <p:nvPicPr>
          <p:cNvPr id="24596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03738"/>
            <a:ext cx="1905000" cy="159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3429000" y="6049963"/>
            <a:ext cx="16764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El bus escolar</a:t>
            </a:r>
          </a:p>
        </p:txBody>
      </p:sp>
      <p:pic>
        <p:nvPicPr>
          <p:cNvPr id="24598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3434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6400800" y="6126163"/>
            <a:ext cx="16764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La tienda</a:t>
            </a:r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>
            <a:off x="1905000" y="55626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3810000" y="57912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7543800" y="579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pic>
        <p:nvPicPr>
          <p:cNvPr id="24603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52400"/>
            <a:ext cx="1981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5791200" y="258763"/>
            <a:ext cx="1905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El móvil</a:t>
            </a:r>
          </a:p>
          <a:p>
            <a:pPr algn="ctr"/>
            <a:r>
              <a:rPr lang="es-ES_tradnl" altLang="en-US" sz="2200" i="1" smtClean="0">
                <a:solidFill>
                  <a:srgbClr val="800080"/>
                </a:solidFill>
              </a:rPr>
              <a:t>(el celular)</a:t>
            </a:r>
          </a:p>
        </p:txBody>
      </p:sp>
    </p:spTree>
    <p:extLst>
      <p:ext uri="{BB962C8B-B14F-4D97-AF65-F5344CB8AC3E}">
        <p14:creationId xmlns:p14="http://schemas.microsoft.com/office/powerpoint/2010/main" val="70115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91000"/>
            <a:ext cx="3952875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0"/>
            <a:ext cx="2514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609600"/>
            <a:ext cx="3886200" cy="355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667000" y="3733800"/>
            <a:ext cx="38735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El monitor </a:t>
            </a:r>
            <a:r>
              <a:rPr lang="es-ES_tradnl" altLang="en-US" sz="2200" i="1" smtClean="0">
                <a:solidFill>
                  <a:srgbClr val="800080"/>
                </a:solidFill>
              </a:rPr>
              <a:t>(la pantalla)</a:t>
            </a:r>
            <a:endParaRPr lang="es-ES_tradnl" altLang="en-US" sz="2200" b="1" smtClean="0">
              <a:solidFill>
                <a:srgbClr val="80008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917700" y="6202363"/>
            <a:ext cx="2044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El teclado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6261100" y="6248400"/>
            <a:ext cx="15113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El ratón 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752600" y="106363"/>
            <a:ext cx="61595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/>
          <a:p>
            <a:r>
              <a:rPr lang="es-ES_tradnl" altLang="en-US" sz="2400" b="1" dirty="0" smtClean="0">
                <a:solidFill>
                  <a:srgbClr val="800080"/>
                </a:solidFill>
              </a:rPr>
              <a:t>La computadora </a:t>
            </a:r>
            <a:r>
              <a:rPr lang="es-ES_tradnl" altLang="en-US" sz="2400" i="1" dirty="0" smtClean="0">
                <a:solidFill>
                  <a:srgbClr val="800080"/>
                </a:solidFill>
              </a:rPr>
              <a:t>(el ordenador)</a:t>
            </a:r>
            <a:endParaRPr lang="es-ES_tradnl" altLang="en-US" sz="2400" b="1" dirty="0" smtClean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4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4175"/>
            <a:ext cx="7313612" cy="758825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Verbos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62200"/>
            <a:ext cx="2486025" cy="220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762000"/>
            <a:ext cx="2024063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600200"/>
            <a:ext cx="1019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33400" y="4876800"/>
            <a:ext cx="28194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Mirar televisión </a:t>
            </a:r>
          </a:p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	</a:t>
            </a:r>
            <a:r>
              <a:rPr lang="es-ES_tradnl" altLang="en-US" sz="2200" i="1" dirty="0" smtClean="0">
                <a:solidFill>
                  <a:srgbClr val="800080"/>
                </a:solidFill>
              </a:rPr>
              <a:t>(DVD)</a:t>
            </a:r>
          </a:p>
          <a:p>
            <a:pPr algn="ctr"/>
            <a:r>
              <a:rPr lang="es-ES_tradnl" altLang="en-US" sz="2200" i="1" dirty="0" smtClean="0">
                <a:solidFill>
                  <a:srgbClr val="800080"/>
                </a:solidFill>
              </a:rPr>
              <a:t>      (</a:t>
            </a:r>
            <a:r>
              <a:rPr lang="es-ES_tradnl" altLang="en-US" sz="2200" i="1" dirty="0" err="1" smtClean="0">
                <a:solidFill>
                  <a:srgbClr val="800080"/>
                </a:solidFill>
              </a:rPr>
              <a:t>peliculas</a:t>
            </a:r>
            <a:r>
              <a:rPr lang="es-ES_tradnl" altLang="en-US" sz="2200" i="1" dirty="0" smtClean="0">
                <a:solidFill>
                  <a:srgbClr val="800080"/>
                </a:solidFill>
              </a:rPr>
              <a:t>)</a:t>
            </a:r>
          </a:p>
          <a:p>
            <a:pPr algn="ctr"/>
            <a:r>
              <a:rPr lang="es-ES_tradnl" altLang="en-US" sz="2200" i="1" dirty="0" smtClean="0">
                <a:solidFill>
                  <a:srgbClr val="800080"/>
                </a:solidFill>
              </a:rPr>
              <a:t>       (programas)</a:t>
            </a:r>
          </a:p>
          <a:p>
            <a:pPr algn="ctr"/>
            <a:r>
              <a:rPr lang="es-ES_tradnl" altLang="en-US" sz="2200" i="1" dirty="0" smtClean="0">
                <a:solidFill>
                  <a:srgbClr val="800080"/>
                </a:solidFill>
              </a:rPr>
              <a:t>(videos)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H="1">
            <a:off x="2590800" y="26670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H="1">
            <a:off x="5029200" y="2819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mtClean="0">
              <a:solidFill>
                <a:srgbClr val="003300"/>
              </a:solidFill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114800" y="3352800"/>
            <a:ext cx="1828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Escuchar música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638800" y="4999038"/>
            <a:ext cx="35052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Hablar  en </a:t>
            </a:r>
            <a:r>
              <a:rPr lang="es-ES_tradnl" altLang="en-US" sz="2200" i="1" dirty="0" smtClean="0">
                <a:solidFill>
                  <a:srgbClr val="800080"/>
                </a:solidFill>
              </a:rPr>
              <a:t>(su)</a:t>
            </a:r>
            <a:r>
              <a:rPr lang="es-ES_tradnl" altLang="en-US" sz="2200" b="1" dirty="0" smtClean="0">
                <a:solidFill>
                  <a:srgbClr val="800080"/>
                </a:solidFill>
              </a:rPr>
              <a:t> móvil</a:t>
            </a:r>
          </a:p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             </a:t>
            </a:r>
            <a:r>
              <a:rPr lang="es-ES_tradnl" altLang="en-US" sz="2200" i="1" dirty="0" smtClean="0">
                <a:solidFill>
                  <a:srgbClr val="800080"/>
                </a:solidFill>
              </a:rPr>
              <a:t>(por teléfono)</a:t>
            </a:r>
          </a:p>
          <a:p>
            <a:endParaRPr lang="es-ES_tradnl" altLang="en-US" sz="2200" b="1" i="1" dirty="0" smtClean="0">
              <a:solidFill>
                <a:srgbClr val="800080"/>
              </a:solidFill>
            </a:endParaRPr>
          </a:p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Textear</a:t>
            </a:r>
            <a:endParaRPr lang="es-ES_tradnl" altLang="en-US" sz="2200" b="1" dirty="0" smtClean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7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325437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62000" y="4068763"/>
            <a:ext cx="37338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Usar la computadora</a:t>
            </a:r>
            <a:endParaRPr lang="es-ES_tradnl" altLang="en-US" sz="2200" i="1" smtClean="0">
              <a:solidFill>
                <a:srgbClr val="800080"/>
              </a:solidFill>
            </a:endParaRP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"/>
            <a:ext cx="2781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648200" y="3124200"/>
            <a:ext cx="4495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Navegar el Internet </a:t>
            </a:r>
            <a:r>
              <a:rPr lang="es-ES_tradnl" altLang="en-US" sz="2200" i="1" smtClean="0">
                <a:solidFill>
                  <a:srgbClr val="800080"/>
                </a:solidFill>
              </a:rPr>
              <a:t>(la red)</a:t>
            </a:r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2057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209800" y="5562600"/>
            <a:ext cx="2286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Enviar correos </a:t>
            </a:r>
          </a:p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electrónicos</a:t>
            </a:r>
            <a:endParaRPr lang="es-ES_tradnl" altLang="en-US" sz="2200" i="1" dirty="0" smtClean="0">
              <a:solidFill>
                <a:srgbClr val="800080"/>
              </a:solidFill>
            </a:endParaRPr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0"/>
            <a:ext cx="23812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5410200" y="6400800"/>
            <a:ext cx="3581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Buscar información </a:t>
            </a:r>
            <a:endParaRPr lang="es-ES_tradnl" altLang="en-US" sz="2200" i="1" smtClean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16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33400"/>
            <a:ext cx="220980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828800" y="2514600"/>
            <a:ext cx="39624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Conversar por Internet / Chatear</a:t>
            </a:r>
            <a:endParaRPr lang="es-ES_tradnl" altLang="en-US" sz="2200" i="1" dirty="0" smtClean="0">
              <a:solidFill>
                <a:srgbClr val="800080"/>
              </a:solidFill>
            </a:endParaRP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340995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524000" y="59436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200" b="1" smtClean="0">
                <a:solidFill>
                  <a:srgbClr val="800080"/>
                </a:solidFill>
              </a:rPr>
              <a:t>Bajar</a:t>
            </a:r>
            <a:endParaRPr lang="es-ES_tradnl" altLang="en-US" sz="2200" i="1" smtClean="0">
              <a:solidFill>
                <a:srgbClr val="800080"/>
              </a:solidFill>
            </a:endParaRPr>
          </a:p>
        </p:txBody>
      </p:sp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2489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410200" y="5684838"/>
            <a:ext cx="2743200" cy="1096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altLang="en-US" sz="2200" b="1" smtClean="0">
                <a:solidFill>
                  <a:srgbClr val="800080"/>
                </a:solidFill>
              </a:rPr>
              <a:t>La informática</a:t>
            </a:r>
          </a:p>
          <a:p>
            <a:r>
              <a:rPr lang="es-ES_tradnl" altLang="en-US" sz="2200" smtClean="0">
                <a:solidFill>
                  <a:srgbClr val="99CC00"/>
                </a:solidFill>
              </a:rPr>
              <a:t>Computer Science</a:t>
            </a:r>
          </a:p>
          <a:p>
            <a:endParaRPr lang="es-ES_tradnl" altLang="en-US" sz="2200" i="1" smtClean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21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18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r>
              <a:rPr lang="en-US" altLang="en-US" dirty="0"/>
              <a:t> </a:t>
            </a:r>
            <a:r>
              <a:rPr lang="en-US" altLang="en-US" u="sng" dirty="0" err="1"/>
              <a:t>Cuaderno</a:t>
            </a:r>
            <a:r>
              <a:rPr lang="en-US" altLang="en-US" u="sng" dirty="0"/>
              <a:t> de </a:t>
            </a:r>
            <a:r>
              <a:rPr lang="en-US" altLang="en-US" u="sng" dirty="0" err="1" smtClean="0"/>
              <a:t>Actividades</a:t>
            </a:r>
            <a:r>
              <a:rPr lang="en-US" altLang="en-US" dirty="0" smtClean="0"/>
              <a:t> (WORKBOOK)</a:t>
            </a:r>
            <a:endParaRPr lang="en-US" altLang="en-US" dirty="0"/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3.6-3.7 </a:t>
            </a:r>
            <a:r>
              <a:rPr lang="en-US" altLang="en-US" u="sng" dirty="0" err="1"/>
              <a:t>Ejercicios</a:t>
            </a:r>
            <a:r>
              <a:rPr lang="en-US" altLang="en-US" u="sng" dirty="0"/>
              <a:t> A-E</a:t>
            </a:r>
            <a:endParaRPr lang="en-US" altLang="en-US" dirty="0"/>
          </a:p>
          <a:p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Practice.</a:t>
            </a:r>
          </a:p>
          <a:p>
            <a:pPr lvl="1"/>
            <a:r>
              <a:rPr lang="en-US" altLang="en-US" dirty="0"/>
              <a:t>Go to </a:t>
            </a:r>
            <a:r>
              <a:rPr lang="en-US" altLang="en-US" dirty="0">
                <a:hlinkClick r:id="rId2"/>
              </a:rPr>
              <a:t>www.glencoe.com</a:t>
            </a:r>
            <a:endParaRPr lang="en-US" altLang="en-US" dirty="0"/>
          </a:p>
          <a:p>
            <a:pPr lvl="1"/>
            <a:r>
              <a:rPr lang="en-US" altLang="en-US" dirty="0" err="1"/>
              <a:t>QuickPassCode</a:t>
            </a:r>
            <a:r>
              <a:rPr lang="en-US" altLang="en-US" dirty="0"/>
              <a:t>: </a:t>
            </a:r>
            <a:r>
              <a:rPr lang="en-US" altLang="en-US" u="sng" dirty="0"/>
              <a:t>ASD4003c3</a:t>
            </a:r>
          </a:p>
          <a:p>
            <a:pPr lvl="1"/>
            <a:r>
              <a:rPr lang="en-US" altLang="en-US" dirty="0"/>
              <a:t>Under </a:t>
            </a:r>
            <a:r>
              <a:rPr lang="en-US" altLang="en-US" u="sng" dirty="0"/>
              <a:t>Vocabulary Practice</a:t>
            </a:r>
          </a:p>
          <a:p>
            <a:pPr lvl="3"/>
            <a:r>
              <a:rPr lang="en-US" altLang="en-US" dirty="0"/>
              <a:t>Study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</a:t>
            </a:r>
            <a:r>
              <a:rPr lang="en-US" altLang="en-US" dirty="0" err="1"/>
              <a:t>eFlashcards</a:t>
            </a:r>
            <a:endParaRPr lang="en-US" altLang="en-US" dirty="0"/>
          </a:p>
          <a:p>
            <a:pPr lvl="3"/>
            <a:r>
              <a:rPr lang="en-US" altLang="en-US" dirty="0"/>
              <a:t>Play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2</a:t>
            </a:r>
            <a:r>
              <a:rPr lang="en-US" altLang="en-US" dirty="0"/>
              <a:t> </a:t>
            </a:r>
            <a:r>
              <a:rPr lang="en-US" altLang="en-US" dirty="0" err="1"/>
              <a:t>eGame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412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ixel">
  <a:themeElements>
    <a:clrScheme name="Pixel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833</TotalTime>
  <Words>187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Pixel</vt:lpstr>
      <vt:lpstr>1_Pixel</vt:lpstr>
      <vt:lpstr>Me llamo_______________ Clase 802 La fecha es el 31 de octubre del 2013</vt:lpstr>
      <vt:lpstr>PowerPoint Presentation</vt:lpstr>
      <vt:lpstr>PowerPoint Presentation</vt:lpstr>
      <vt:lpstr>Vocabulario</vt:lpstr>
      <vt:lpstr>PowerPoint Presentation</vt:lpstr>
      <vt:lpstr>Verbos</vt:lpstr>
      <vt:lpstr>PowerPoint Presentation</vt:lpstr>
      <vt:lpstr>PowerPoint Presentation</vt:lpstr>
      <vt:lpstr>Tarea # 18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Clase 8 IM La fecha es el 28 de septiembre del 2010</dc:title>
  <dc:creator>Helen Zumaeta</dc:creator>
  <cp:lastModifiedBy>Helen Zumaeta</cp:lastModifiedBy>
  <cp:revision>26</cp:revision>
  <cp:lastPrinted>2013-10-31T13:18:21Z</cp:lastPrinted>
  <dcterms:created xsi:type="dcterms:W3CDTF">2010-09-28T01:40:48Z</dcterms:created>
  <dcterms:modified xsi:type="dcterms:W3CDTF">2013-11-01T20:41:17Z</dcterms:modified>
</cp:coreProperties>
</file>